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2" r:id="rId2"/>
    <p:sldMasterId id="2147483692" r:id="rId3"/>
  </p:sldMasterIdLst>
  <p:sldIdLst>
    <p:sldId id="256" r:id="rId4"/>
    <p:sldId id="259" r:id="rId5"/>
    <p:sldId id="258" r:id="rId6"/>
    <p:sldId id="257" r:id="rId7"/>
  </p:sldIdLst>
  <p:sldSz cx="9906000" cy="6858000" type="A4"/>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62" autoAdjust="0"/>
    <p:restoredTop sz="94660"/>
  </p:normalViewPr>
  <p:slideViewPr>
    <p:cSldViewPr snapToGrid="0">
      <p:cViewPr>
        <p:scale>
          <a:sx n="120" d="100"/>
          <a:sy n="120" d="100"/>
        </p:scale>
        <p:origin x="-1062" y="-12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4862" y="2115239"/>
            <a:ext cx="3950018" cy="367188"/>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Paan</a:t>
            </a:r>
            <a:r>
              <a:rPr lang="lt-LT" dirty="0" err="1" smtClean="0"/>
              <a:t>traštė</a:t>
            </a:r>
            <a:endParaRPr lang="en-US" dirty="0"/>
          </a:p>
        </p:txBody>
      </p:sp>
      <p:sp>
        <p:nvSpPr>
          <p:cNvPr id="7" name="Title 6"/>
          <p:cNvSpPr>
            <a:spLocks noGrp="1"/>
          </p:cNvSpPr>
          <p:nvPr>
            <p:ph type="title" hasCustomPrompt="1"/>
          </p:nvPr>
        </p:nvSpPr>
        <p:spPr>
          <a:xfrm>
            <a:off x="804863" y="1190759"/>
            <a:ext cx="4666368" cy="1108074"/>
          </a:xfrm>
        </p:spPr>
        <p:txBody>
          <a:bodyPr/>
          <a:lstStyle>
            <a:lvl1pPr>
              <a:defRPr/>
            </a:lvl1pPr>
          </a:lstStyle>
          <a:p>
            <a:r>
              <a:rPr lang="en-US" dirty="0" smtClean="0"/>
              <a:t>P</a:t>
            </a:r>
            <a:r>
              <a:rPr lang="lt-LT" dirty="0" err="1" smtClean="0"/>
              <a:t>ristatymo</a:t>
            </a:r>
            <a:r>
              <a:rPr lang="lt-LT" dirty="0" smtClean="0"/>
              <a:t> p</a:t>
            </a:r>
            <a:r>
              <a:rPr lang="en-US" dirty="0" err="1" smtClean="0"/>
              <a:t>avadinimas</a:t>
            </a:r>
            <a:r>
              <a:rPr lang="lt-LT" dirty="0" smtClean="0"/>
              <a:t/>
            </a:r>
            <a:br>
              <a:rPr lang="lt-LT" dirty="0" smtClean="0"/>
            </a:br>
            <a:endParaRPr lang="lt-LT" dirty="0"/>
          </a:p>
        </p:txBody>
      </p:sp>
    </p:spTree>
    <p:extLst>
      <p:ext uri="{BB962C8B-B14F-4D97-AF65-F5344CB8AC3E}">
        <p14:creationId xmlns:p14="http://schemas.microsoft.com/office/powerpoint/2010/main" val="51802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traipos skaidrė">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err="1" smtClean="0"/>
              <a:t>Temos</a:t>
            </a:r>
            <a:r>
              <a:rPr lang="en-US" dirty="0" smtClean="0"/>
              <a:t> </a:t>
            </a:r>
            <a:r>
              <a:rPr lang="en-US" dirty="0" err="1" smtClean="0"/>
              <a:t>pavadinimas</a:t>
            </a:r>
            <a:endParaRPr lang="lt-LT" dirty="0"/>
          </a:p>
        </p:txBody>
      </p:sp>
      <p:sp>
        <p:nvSpPr>
          <p:cNvPr id="9" name="Text Placeholder 8"/>
          <p:cNvSpPr>
            <a:spLocks noGrp="1"/>
          </p:cNvSpPr>
          <p:nvPr>
            <p:ph type="body" sz="quarter" idx="10" hasCustomPrompt="1"/>
          </p:nvPr>
        </p:nvSpPr>
        <p:spPr>
          <a:xfrm>
            <a:off x="681039" y="1320800"/>
            <a:ext cx="8543925" cy="3352800"/>
          </a:xfrm>
        </p:spPr>
        <p:txBody>
          <a:bodyPr/>
          <a:lstStyle>
            <a:lvl1pPr marL="0" indent="0">
              <a:buNone/>
              <a:defRPr/>
            </a:lvl1pPr>
            <a:lvl2pPr marL="457200" indent="0">
              <a:buNone/>
              <a:defRPr baseline="0"/>
            </a:lvl2pPr>
          </a:lstStyle>
          <a:p>
            <a:pPr defTabSz="496888" fontAlgn="base">
              <a:spcBef>
                <a:spcPct val="0"/>
              </a:spcBef>
              <a:spcAft>
                <a:spcPct val="0"/>
              </a:spcAft>
            </a:pPr>
            <a:r>
              <a:rPr lang="lt-LT" altLang="lt-LT" sz="1800" dirty="0" smtClean="0">
                <a:solidFill>
                  <a:srgbClr val="767676"/>
                </a:solidFill>
                <a:latin typeface="Calibri" pitchFamily="34" charset="0"/>
                <a:ea typeface="MS PGothic" pitchFamily="34" charset="-128"/>
              </a:rPr>
              <a:t>Tekstas</a:t>
            </a:r>
          </a:p>
          <a:p>
            <a:pPr defTabSz="496888" fontAlgn="base">
              <a:spcBef>
                <a:spcPct val="0"/>
              </a:spcBef>
              <a:spcAft>
                <a:spcPct val="0"/>
              </a:spcAft>
            </a:pPr>
            <a:endParaRPr lang="lt-LT" altLang="lt-LT" sz="1800" dirty="0" smtClean="0">
              <a:solidFill>
                <a:srgbClr val="767676"/>
              </a:solidFill>
              <a:latin typeface="Calibri" pitchFamily="34" charset="0"/>
              <a:ea typeface="MS PGothic" pitchFamily="34" charset="-128"/>
            </a:endParaRPr>
          </a:p>
          <a:p>
            <a:pPr defTabSz="496888" fontAlgn="base">
              <a:spcBef>
                <a:spcPct val="0"/>
              </a:spcBef>
              <a:spcAft>
                <a:spcPct val="0"/>
              </a:spcAft>
            </a:pPr>
            <a:r>
              <a:rPr lang="en-US" altLang="lt-LT" sz="1800" dirty="0" err="1" smtClean="0">
                <a:solidFill>
                  <a:srgbClr val="767676"/>
                </a:solidFill>
                <a:latin typeface="Calibri" pitchFamily="34" charset="0"/>
                <a:ea typeface="MS PGothic" pitchFamily="34" charset="-128"/>
              </a:rPr>
              <a:t>Šrifto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dydžiai</a:t>
            </a:r>
            <a:r>
              <a:rPr lang="en-US" altLang="lt-LT" sz="1800" dirty="0" smtClean="0">
                <a:solidFill>
                  <a:srgbClr val="767676"/>
                </a:solidFill>
                <a:latin typeface="Calibri" pitchFamily="34" charset="0"/>
                <a:ea typeface="MS PGothic" pitchFamily="34" charset="-128"/>
              </a:rPr>
              <a: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pavadinimui</a:t>
            </a: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temai</a:t>
            </a:r>
            <a:r>
              <a:rPr lang="en-US" altLang="lt-LT" sz="1800" dirty="0" smtClean="0">
                <a:solidFill>
                  <a:srgbClr val="767676"/>
                </a:solidFill>
                <a:latin typeface="Calibri" pitchFamily="34" charset="0"/>
                <a:ea typeface="MS PGothic" pitchFamily="34" charset="-128"/>
              </a:rPr>
              <a:t> – Calibri Bold 24pt.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teksto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rašymui</a:t>
            </a:r>
            <a:r>
              <a:rPr lang="en-US" altLang="lt-LT" sz="1800" dirty="0" smtClean="0">
                <a:solidFill>
                  <a:srgbClr val="767676"/>
                </a:solidFill>
                <a:latin typeface="Calibri" pitchFamily="34" charset="0"/>
                <a:ea typeface="MS PGothic" pitchFamily="34" charset="-128"/>
              </a:rPr>
              <a:t> – Calibri Normal 18pt.</a:t>
            </a:r>
          </a:p>
        </p:txBody>
      </p:sp>
    </p:spTree>
    <p:extLst>
      <p:ext uri="{BB962C8B-B14F-4D97-AF65-F5344CB8AC3E}">
        <p14:creationId xmlns:p14="http://schemas.microsoft.com/office/powerpoint/2010/main" val="119029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eksto stulpeliai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3" name="Content Placeholder 2"/>
          <p:cNvSpPr>
            <a:spLocks noGrp="1"/>
          </p:cNvSpPr>
          <p:nvPr>
            <p:ph sz="half" idx="1" hasCustomPrompt="1"/>
          </p:nvPr>
        </p:nvSpPr>
        <p:spPr>
          <a:xfrm>
            <a:off x="681037" y="1224492"/>
            <a:ext cx="4189413" cy="4351338"/>
          </a:xfrm>
        </p:spPr>
        <p:txBody>
          <a:bodyPr/>
          <a:lstStyle>
            <a:lvl1pPr>
              <a:defRPr/>
            </a:lvl1pPr>
            <a:lvl2pPr>
              <a:defRPr/>
            </a:lvl2p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Content Placeholder 3"/>
          <p:cNvSpPr>
            <a:spLocks noGrp="1"/>
          </p:cNvSpPr>
          <p:nvPr>
            <p:ph sz="half" idx="2" hasCustomPrompt="1"/>
          </p:nvPr>
        </p:nvSpPr>
        <p:spPr>
          <a:xfrm>
            <a:off x="5035551" y="1224492"/>
            <a:ext cx="4189413" cy="4351338"/>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156869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otraukų skaidrė">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81038" y="1109134"/>
            <a:ext cx="4596075" cy="2967038"/>
          </a:xfrm>
        </p:spPr>
        <p:txBody>
          <a:bodyPr/>
          <a:lstStyle>
            <a:lvl1pPr marL="0" indent="0">
              <a:buNone/>
              <a:defRPr/>
            </a:lvl1pPr>
          </a:lstStyle>
          <a:p>
            <a:r>
              <a:rPr lang="en-US" dirty="0" err="1" smtClean="0"/>
              <a:t>Nuotrauka</a:t>
            </a:r>
            <a:endParaRPr lang="lt-LT" dirty="0"/>
          </a:p>
        </p:txBody>
      </p:sp>
      <p:sp>
        <p:nvSpPr>
          <p:cNvPr id="9" name="Picture Placeholder 8"/>
          <p:cNvSpPr>
            <a:spLocks noGrp="1"/>
          </p:cNvSpPr>
          <p:nvPr>
            <p:ph type="pic" sz="quarter" idx="14" hasCustomPrompt="1"/>
          </p:nvPr>
        </p:nvSpPr>
        <p:spPr>
          <a:xfrm>
            <a:off x="5413933" y="1109134"/>
            <a:ext cx="3811032" cy="4216078"/>
          </a:xfrm>
        </p:spPr>
        <p:txBody>
          <a:bodyPr/>
          <a:lstStyle>
            <a:lvl1pPr marL="0" indent="0">
              <a:buNone/>
              <a:defRPr/>
            </a:lvl1pPr>
          </a:lstStyle>
          <a:p>
            <a:r>
              <a:rPr lang="en-US" dirty="0" err="1" smtClean="0"/>
              <a:t>Nuotrauka</a:t>
            </a:r>
            <a:endParaRPr lang="lt-LT" dirty="0"/>
          </a:p>
        </p:txBody>
      </p:sp>
      <p:sp>
        <p:nvSpPr>
          <p:cNvPr id="11" name="Picture Placeholder 10"/>
          <p:cNvSpPr>
            <a:spLocks noGrp="1"/>
          </p:cNvSpPr>
          <p:nvPr>
            <p:ph type="pic" sz="quarter" idx="15" hasCustomPrompt="1"/>
          </p:nvPr>
        </p:nvSpPr>
        <p:spPr>
          <a:xfrm>
            <a:off x="681037" y="4237782"/>
            <a:ext cx="4607083" cy="2337435"/>
          </a:xfrm>
        </p:spPr>
        <p:txBody>
          <a:bodyPr/>
          <a:lstStyle>
            <a:lvl1pPr marL="0" indent="0">
              <a:buNone/>
              <a:defRPr/>
            </a:lvl1pPr>
          </a:lstStyle>
          <a:p>
            <a:r>
              <a:rPr lang="en-US" dirty="0" err="1" smtClean="0"/>
              <a:t>Nuotrauka</a:t>
            </a:r>
            <a:endParaRPr lang="lt-LT" dirty="0"/>
          </a:p>
        </p:txBody>
      </p:sp>
      <p:sp>
        <p:nvSpPr>
          <p:cNvPr id="12" name="Title 1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Tree>
    <p:extLst>
      <p:ext uri="{BB962C8B-B14F-4D97-AF65-F5344CB8AC3E}">
        <p14:creationId xmlns:p14="http://schemas.microsoft.com/office/powerpoint/2010/main" val="38053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162707"/>
            <a:ext cx="8543925"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379009"/>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386719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o ir nuotrauko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Picture Placeholder 6"/>
          <p:cNvSpPr>
            <a:spLocks noGrp="1"/>
          </p:cNvSpPr>
          <p:nvPr>
            <p:ph type="pic" sz="quarter" idx="13" hasCustomPrompt="1"/>
          </p:nvPr>
        </p:nvSpPr>
        <p:spPr>
          <a:xfrm>
            <a:off x="3851302" y="1227772"/>
            <a:ext cx="5373662" cy="4351761"/>
          </a:xfrm>
        </p:spPr>
        <p:txBody>
          <a:bodyPr/>
          <a:lstStyle>
            <a:lvl1pPr marL="0" indent="0">
              <a:buNone/>
              <a:defRPr/>
            </a:lvl1pPr>
          </a:lstStyle>
          <a:p>
            <a:r>
              <a:rPr lang="en-US" dirty="0" err="1" smtClean="0"/>
              <a:t>Nuotrauka</a:t>
            </a:r>
            <a:endParaRPr lang="lt-LT" dirty="0"/>
          </a:p>
        </p:txBody>
      </p:sp>
      <p:sp>
        <p:nvSpPr>
          <p:cNvPr id="9" name="Text Placeholder 8"/>
          <p:cNvSpPr>
            <a:spLocks noGrp="1"/>
          </p:cNvSpPr>
          <p:nvPr>
            <p:ph type="body" sz="quarter" idx="14" hasCustomPrompt="1"/>
          </p:nvPr>
        </p:nvSpPr>
        <p:spPr>
          <a:xfrm>
            <a:off x="681039" y="1227141"/>
            <a:ext cx="2906448" cy="4910137"/>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335351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306641"/>
            <a:ext cx="6922161"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768476"/>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83979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lutinė skaidrė">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228169" y="5577840"/>
            <a:ext cx="2431785" cy="822960"/>
          </a:xfrm>
          <a:prstGeom prst="rect">
            <a:avLst/>
          </a:prstGeom>
        </p:spPr>
        <p:txBody>
          <a:bodyPr>
            <a:normAutofit/>
          </a:bodyPr>
          <a:lstStyle>
            <a:lvl1pPr marL="0" indent="0" algn="ctr">
              <a:buNone/>
              <a:defRPr sz="1800" baseline="0">
                <a:solidFill>
                  <a:srgbClr val="7D6F6C"/>
                </a:solidFill>
              </a:defRPr>
            </a:lvl1pPr>
          </a:lstStyle>
          <a:p>
            <a:r>
              <a:rPr lang="en-US" dirty="0" err="1" smtClean="0"/>
              <a:t>Organizatoriaus</a:t>
            </a:r>
            <a:r>
              <a:rPr lang="en-US" dirty="0" smtClean="0"/>
              <a:t> </a:t>
            </a:r>
            <a:r>
              <a:rPr lang="en-US" dirty="0" err="1" smtClean="0"/>
              <a:t>logotipas</a:t>
            </a:r>
            <a:endParaRPr lang="lt-LT" dirty="0"/>
          </a:p>
        </p:txBody>
      </p:sp>
    </p:spTree>
    <p:extLst>
      <p:ext uri="{BB962C8B-B14F-4D97-AF65-F5344CB8AC3E}">
        <p14:creationId xmlns:p14="http://schemas.microsoft.com/office/powerpoint/2010/main" val="2385359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C:\Users\User\Desktop\FINMIN Prezentacija\ESFIVP-logotipo naudojimo vadovas-02.jpg"/>
          <p:cNvPicPr>
            <a:picLocks noChangeAspect="1" noChangeArrowheads="1"/>
          </p:cNvPicPr>
          <p:nvPr/>
        </p:nvPicPr>
        <p:blipFill>
          <a:blip r:embed="rId3" cstate="print"/>
          <a:srcRect/>
          <a:stretch>
            <a:fillRect/>
          </a:stretch>
        </p:blipFill>
        <p:spPr bwMode="auto">
          <a:xfrm>
            <a:off x="1" y="-71462"/>
            <a:ext cx="9906000" cy="6877050"/>
          </a:xfrm>
          <a:prstGeom prst="rect">
            <a:avLst/>
          </a:prstGeom>
          <a:noFill/>
        </p:spPr>
      </p:pic>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BF3BB-EB1B-48D4-A124-296D8DDFE6E0}" type="datetimeFigureOut">
              <a:rPr lang="lt-LT" smtClean="0"/>
              <a:pPr/>
              <a:t>2017-11-07</a:t>
            </a:fld>
            <a:endParaRPr lang="lt-LT"/>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56EC1-65C8-4B69-8E4C-90A262855C30}" type="slidenum">
              <a:rPr lang="lt-LT" smtClean="0"/>
              <a:pPr/>
              <a:t>‹#›</a:t>
            </a:fld>
            <a:endParaRPr lang="lt-LT"/>
          </a:p>
        </p:txBody>
      </p:sp>
      <p:pic>
        <p:nvPicPr>
          <p:cNvPr id="8" name="Picture 4" descr="C:\Users\User\Desktop\FINMIN Prezentacija\ESFIVP-logotipo naudojimo vadovas-02.jpg"/>
          <p:cNvPicPr>
            <a:picLocks noChangeAspect="1" noChangeArrowheads="1"/>
          </p:cNvPicPr>
          <p:nvPr userDrawn="1"/>
        </p:nvPicPr>
        <p:blipFill>
          <a:blip r:embed="rId3" cstate="print"/>
          <a:srcRect/>
          <a:stretch>
            <a:fillRect/>
          </a:stretch>
        </p:blipFill>
        <p:spPr bwMode="auto">
          <a:xfrm>
            <a:off x="1" y="-71462"/>
            <a:ext cx="9906000" cy="6877050"/>
          </a:xfrm>
          <a:prstGeom prst="rect">
            <a:avLst/>
          </a:prstGeom>
          <a:noFill/>
        </p:spPr>
      </p:pic>
    </p:spTree>
    <p:extLst>
      <p:ext uri="{BB962C8B-B14F-4D97-AF65-F5344CB8AC3E}">
        <p14:creationId xmlns:p14="http://schemas.microsoft.com/office/powerpoint/2010/main" val="345333127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292"/>
            <a:ext cx="9928301" cy="6859331"/>
          </a:xfrm>
          <a:prstGeom prst="rect">
            <a:avLst/>
          </a:prstGeom>
        </p:spPr>
      </p:pic>
      <p:sp>
        <p:nvSpPr>
          <p:cNvPr id="2" name="Title Placeholder 1"/>
          <p:cNvSpPr>
            <a:spLocks noGrp="1"/>
          </p:cNvSpPr>
          <p:nvPr>
            <p:ph type="title"/>
          </p:nvPr>
        </p:nvSpPr>
        <p:spPr>
          <a:xfrm>
            <a:off x="681039" y="320040"/>
            <a:ext cx="8543925" cy="538480"/>
          </a:xfrm>
          <a:prstGeom prst="rect">
            <a:avLst/>
          </a:prstGeom>
        </p:spPr>
        <p:txBody>
          <a:bodyPr vert="horz" lIns="91440" tIns="45720" rIns="91440" bIns="45720" rtlCol="0" anchor="ctr">
            <a:normAutofit/>
          </a:bodyPr>
          <a:lstStyle/>
          <a:p>
            <a:r>
              <a:rPr lang="en-US" dirty="0" err="1" smtClean="0"/>
              <a:t>Temos</a:t>
            </a:r>
            <a:r>
              <a:rPr lang="en-US" dirty="0" smtClean="0"/>
              <a:t> </a:t>
            </a:r>
            <a:r>
              <a:rPr lang="en-US" dirty="0" err="1" smtClean="0"/>
              <a:t>pavadinimas</a:t>
            </a:r>
            <a:endParaRPr lang="lt-LT" dirty="0"/>
          </a:p>
        </p:txBody>
      </p:sp>
      <p:sp>
        <p:nvSpPr>
          <p:cNvPr id="3" name="Text Placeholder 2"/>
          <p:cNvSpPr>
            <a:spLocks noGrp="1"/>
          </p:cNvSpPr>
          <p:nvPr>
            <p:ph type="body" idx="1"/>
          </p:nvPr>
        </p:nvSpPr>
        <p:spPr>
          <a:xfrm>
            <a:off x="681039" y="1203536"/>
            <a:ext cx="8543925" cy="4351338"/>
          </a:xfrm>
          <a:prstGeom prst="rect">
            <a:avLst/>
          </a:prstGeom>
        </p:spPr>
        <p:txBody>
          <a:bodyPr vert="horz" lIns="91440" tIns="45720" rIns="91440" bIns="45720" rtlCol="0">
            <a:normAutofit/>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89D37-8DCC-4B90-9989-088660BA936B}" type="datetimeFigureOut">
              <a:rPr lang="lt-LT" smtClean="0"/>
              <a:pPr/>
              <a:t>2017-11-07</a:t>
            </a:fld>
            <a:endParaRPr lang="lt-LT"/>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8689-5B76-426F-80A9-6DBB66434ACD}" type="slidenum">
              <a:rPr lang="lt-LT" smtClean="0"/>
              <a:pPr/>
              <a:t>‹#›</a:t>
            </a:fld>
            <a:endParaRPr lang="lt-LT"/>
          </a:p>
        </p:txBody>
      </p:sp>
    </p:spTree>
    <p:extLst>
      <p:ext uri="{BB962C8B-B14F-4D97-AF65-F5344CB8AC3E}">
        <p14:creationId xmlns:p14="http://schemas.microsoft.com/office/powerpoint/2010/main" val="418754898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 id="2147483679" r:id="rId4"/>
    <p:sldLayoutId id="2147483704" r:id="rId5"/>
    <p:sldLayoutId id="2147483717" r:id="rId6"/>
  </p:sldLayoutIdLst>
  <p:txStyles>
    <p:titleStyle>
      <a:lvl1pPr algn="l" defTabSz="914400" rtl="0" eaLnBrk="1" latinLnBrk="0" hangingPunct="1">
        <a:lnSpc>
          <a:spcPct val="90000"/>
        </a:lnSpc>
        <a:spcBef>
          <a:spcPct val="0"/>
        </a:spcBef>
        <a:buNone/>
        <a:defRPr sz="2400" kern="1200">
          <a:solidFill>
            <a:srgbClr val="7D6F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D6F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 y="9144"/>
            <a:ext cx="9899904" cy="6839712"/>
          </a:xfrm>
          <a:prstGeom prst="rect">
            <a:avLst/>
          </a:prstGeom>
        </p:spPr>
      </p:pic>
      <p:sp>
        <p:nvSpPr>
          <p:cNvPr id="8" name="Turinio vietos rezervavimo ženklas 2"/>
          <p:cNvSpPr txBox="1">
            <a:spLocks/>
          </p:cNvSpPr>
          <p:nvPr userDrawn="1"/>
        </p:nvSpPr>
        <p:spPr>
          <a:xfrm>
            <a:off x="495300" y="1600201"/>
            <a:ext cx="8915400" cy="2980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r>
              <a:rPr lang="lt-LT" altLang="lt-LT" sz="2800" b="1" dirty="0" smtClean="0">
                <a:solidFill>
                  <a:srgbClr val="767676"/>
                </a:solidFill>
                <a:latin typeface="Calibri" pitchFamily="34" charset="0"/>
                <a:ea typeface="MS PGothic" pitchFamily="34" charset="-128"/>
              </a:rPr>
              <a:t>AČIŪ UŽ DĖMESĮ</a:t>
            </a:r>
            <a:endParaRPr lang="lt-LT" sz="2800" dirty="0"/>
          </a:p>
        </p:txBody>
      </p:sp>
    </p:spTree>
    <p:extLst>
      <p:ext uri="{BB962C8B-B14F-4D97-AF65-F5344CB8AC3E}">
        <p14:creationId xmlns:p14="http://schemas.microsoft.com/office/powerpoint/2010/main" val="198465823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3082" y="1852654"/>
            <a:ext cx="8583289" cy="3071885"/>
          </a:xfrm>
        </p:spPr>
        <p:txBody>
          <a:bodyPr>
            <a:normAutofit/>
          </a:bodyPr>
          <a:lstStyle/>
          <a:p>
            <a:r>
              <a:rPr lang="lt-LT" dirty="0" smtClean="0"/>
              <a:t>Projekto vertė 1 280 521,16 </a:t>
            </a:r>
            <a:r>
              <a:rPr lang="lt-LT" dirty="0" err="1" smtClean="0"/>
              <a:t>Eur</a:t>
            </a:r>
            <a:r>
              <a:rPr lang="lt-LT" dirty="0" smtClean="0"/>
              <a:t> (ES lėšos 286 884,00 </a:t>
            </a:r>
            <a:r>
              <a:rPr lang="lt-LT" dirty="0" err="1" smtClean="0"/>
              <a:t>Eur</a:t>
            </a:r>
            <a:r>
              <a:rPr lang="lt-LT" dirty="0" smtClean="0"/>
              <a:t>, VIP lėšos 780 000,00 </a:t>
            </a:r>
            <a:r>
              <a:rPr lang="lt-LT" dirty="0" err="1" smtClean="0"/>
              <a:t>Eur</a:t>
            </a:r>
            <a:r>
              <a:rPr lang="lt-LT" dirty="0" smtClean="0"/>
              <a:t>,                savivaldybės biudžeto lėšos 213 637,16  </a:t>
            </a:r>
            <a:r>
              <a:rPr lang="lt-LT" dirty="0" err="1" smtClean="0"/>
              <a:t>Eur</a:t>
            </a:r>
            <a:r>
              <a:rPr lang="lt-LT" dirty="0" smtClean="0"/>
              <a:t>).</a:t>
            </a:r>
          </a:p>
          <a:p>
            <a:r>
              <a:rPr lang="lt-LT" dirty="0" smtClean="0"/>
              <a:t>Projektas finansuojamas  </a:t>
            </a:r>
            <a:r>
              <a:rPr lang="lt-LT" dirty="0"/>
              <a:t>E</a:t>
            </a:r>
            <a:r>
              <a:rPr lang="lt-LT" dirty="0" smtClean="0"/>
              <a:t>uropos regioninės plėtros fondo</a:t>
            </a:r>
          </a:p>
          <a:p>
            <a:r>
              <a:rPr lang="lt-LT" dirty="0" smtClean="0"/>
              <a:t>Įgyvendinimo priemonė Nr. 07.1-CPVA-R-305 „Modernizuoti savivaldybių kultūros infrastruktūrą“</a:t>
            </a:r>
          </a:p>
          <a:p>
            <a:r>
              <a:rPr lang="lt-LT" dirty="0" smtClean="0"/>
              <a:t>Projekto vykdytojas:  Rokiškio rajono savivaldybės administracija</a:t>
            </a:r>
          </a:p>
          <a:p>
            <a:pPr lvl="0"/>
            <a:r>
              <a:rPr lang="lt-LT" sz="1700" dirty="0" smtClean="0">
                <a:solidFill>
                  <a:srgbClr val="FFFFFF"/>
                </a:solidFill>
              </a:rPr>
              <a:t>Įgyvendinančioji institucija: Viešoji įstaiga Centrinė projektų valdymo agentūra</a:t>
            </a:r>
          </a:p>
          <a:p>
            <a:endParaRPr lang="lt-LT" dirty="0" smtClean="0"/>
          </a:p>
          <a:p>
            <a:endParaRPr lang="lt-LT" dirty="0" smtClean="0"/>
          </a:p>
          <a:p>
            <a:endParaRPr lang="lt-LT" dirty="0" smtClean="0"/>
          </a:p>
          <a:p>
            <a:endParaRPr lang="lt-LT" dirty="0"/>
          </a:p>
        </p:txBody>
      </p:sp>
      <p:sp>
        <p:nvSpPr>
          <p:cNvPr id="2" name="Title 1"/>
          <p:cNvSpPr>
            <a:spLocks noGrp="1"/>
          </p:cNvSpPr>
          <p:nvPr>
            <p:ph type="title"/>
          </p:nvPr>
        </p:nvSpPr>
        <p:spPr>
          <a:xfrm>
            <a:off x="711874" y="663817"/>
            <a:ext cx="8916868" cy="1108074"/>
          </a:xfrm>
        </p:spPr>
        <p:txBody>
          <a:bodyPr>
            <a:normAutofit fontScale="90000"/>
          </a:bodyPr>
          <a:lstStyle/>
          <a:p>
            <a:r>
              <a:rPr lang="lt-LT" dirty="0" smtClean="0"/>
              <a:t>Rokiškio J. Keliuočio viešosios bibliotekos pastato Rokiškis, Nepriklausomybės a. 16, ir kiemo rekonstravimas bei modernizavimas ir priestato statyba“</a:t>
            </a:r>
            <a:endParaRPr lang="lt-LT" dirty="0"/>
          </a:p>
        </p:txBody>
      </p:sp>
    </p:spTree>
    <p:extLst>
      <p:ext uri="{BB962C8B-B14F-4D97-AF65-F5344CB8AC3E}">
        <p14:creationId xmlns:p14="http://schemas.microsoft.com/office/powerpoint/2010/main" val="624539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Projekto tikslas ir trumpas aprašymas</a:t>
            </a:r>
            <a:endParaRPr lang="en-GB" dirty="0"/>
          </a:p>
        </p:txBody>
      </p:sp>
      <p:sp>
        <p:nvSpPr>
          <p:cNvPr id="5" name="Turinio vietos rezervavimo ženklas 2"/>
          <p:cNvSpPr txBox="1">
            <a:spLocks/>
          </p:cNvSpPr>
          <p:nvPr/>
        </p:nvSpPr>
        <p:spPr>
          <a:xfrm>
            <a:off x="457200" y="1600201"/>
            <a:ext cx="8229600" cy="36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t-LT" sz="1400" dirty="0"/>
              <a:t>Numatytos šios projekto veiklos: </a:t>
            </a:r>
            <a:endParaRPr lang="lt-LT" sz="1400" dirty="0" smtClean="0"/>
          </a:p>
          <a:p>
            <a:r>
              <a:rPr lang="lt-LT" sz="1400" dirty="0" smtClean="0"/>
              <a:t>1. </a:t>
            </a:r>
            <a:r>
              <a:rPr lang="lt-LT" sz="1400" dirty="0"/>
              <a:t>Rokiškio rajono savivaldybės Juozo Keliuočio viešosios bibliotekos infrastruktūros modernizavimas; </a:t>
            </a:r>
            <a:endParaRPr lang="lt-LT" sz="1400" dirty="0" smtClean="0"/>
          </a:p>
          <a:p>
            <a:r>
              <a:rPr lang="lt-LT" sz="1400" dirty="0" smtClean="0"/>
              <a:t>2. Bibliotekos </a:t>
            </a:r>
            <a:r>
              <a:rPr lang="lt-LT" sz="1400" dirty="0"/>
              <a:t>veiklai reikalingos įrangos įsigijimas</a:t>
            </a:r>
            <a:r>
              <a:rPr lang="lt-LT" sz="1400" dirty="0" smtClean="0"/>
              <a:t>;</a:t>
            </a:r>
          </a:p>
          <a:p>
            <a:r>
              <a:rPr lang="lt-LT" sz="1400" dirty="0" smtClean="0"/>
              <a:t>3. Bibliotekos </a:t>
            </a:r>
            <a:r>
              <a:rPr lang="lt-LT" sz="1400" dirty="0"/>
              <a:t>veiklai reikalingų baldų </a:t>
            </a:r>
            <a:r>
              <a:rPr lang="lt-LT" sz="1400" dirty="0" smtClean="0"/>
              <a:t>įsigijimas</a:t>
            </a:r>
            <a:r>
              <a:rPr lang="lt-LT" sz="1400" dirty="0"/>
              <a:t>. </a:t>
            </a:r>
            <a:endParaRPr lang="lt-LT" sz="1400" dirty="0" smtClean="0"/>
          </a:p>
          <a:p>
            <a:pPr marL="0" indent="0">
              <a:buNone/>
            </a:pPr>
            <a:r>
              <a:rPr lang="lt-LT" sz="1400" dirty="0" smtClean="0"/>
              <a:t>Objektas </a:t>
            </a:r>
            <a:r>
              <a:rPr lang="lt-LT" sz="1400" dirty="0"/>
              <a:t>bus pritaikytas kultūrinei veiklai, užtikrinant teikiamų kultūros paslaugų ir produktų kokybę, prieinamumą, patrauklumą visuomenei, didins miesto ar regiono patrauklumą vietos gyventojams, investicijoms, vietos verslo plėtrai (pritrauks daugiau turistų, skatins naujų darbo vietų kūrimą, pagerins gyvenimo aplinką ir </a:t>
            </a:r>
            <a:r>
              <a:rPr lang="lt-LT" sz="1400" dirty="0" smtClean="0"/>
              <a:t>kokybę )</a:t>
            </a:r>
            <a:r>
              <a:rPr lang="lt-LT" sz="1400" dirty="0"/>
              <a:t>veiklose bus naudojamos šiuolaikinės technologijos, pvz., įrengtos interaktyvios ekspozicijos, taikomi </a:t>
            </a:r>
            <a:r>
              <a:rPr lang="lt-LT" sz="1400" dirty="0" err="1"/>
              <a:t>inovatyvūs</a:t>
            </a:r>
            <a:r>
              <a:rPr lang="lt-LT" sz="1400" dirty="0"/>
              <a:t> sprendimai</a:t>
            </a:r>
            <a:r>
              <a:rPr lang="lt-LT" sz="1400" dirty="0" smtClean="0"/>
              <a:t>, vyks </a:t>
            </a:r>
            <a:r>
              <a:rPr lang="lt-LT" sz="1400" dirty="0"/>
              <a:t>meno ir verslo, taip pat meno (arba KKI) ir mokslo atstovų bendradarbiavimo veiklos, objekte bus stiprinami personalo ir (arba) </a:t>
            </a:r>
            <a:r>
              <a:rPr lang="lt-LT" sz="1400" dirty="0" err="1"/>
              <a:t>kūrybiniu</a:t>
            </a:r>
            <a:r>
              <a:rPr lang="lt-LT" sz="1400" dirty="0"/>
              <a:t>̨ bei </a:t>
            </a:r>
            <a:r>
              <a:rPr lang="lt-LT" sz="1400" dirty="0" err="1"/>
              <a:t>kultūros</a:t>
            </a:r>
            <a:r>
              <a:rPr lang="lt-LT" sz="1400" dirty="0"/>
              <a:t> paslaugų </a:t>
            </a:r>
            <a:r>
              <a:rPr lang="lt-LT" sz="1400" dirty="0" err="1"/>
              <a:t>teikėju</a:t>
            </a:r>
            <a:r>
              <a:rPr lang="lt-LT" sz="1400" dirty="0"/>
              <a:t>̨, </a:t>
            </a:r>
            <a:r>
              <a:rPr lang="lt-LT" sz="1400" dirty="0" err="1"/>
              <a:t>kūrybinio</a:t>
            </a:r>
            <a:r>
              <a:rPr lang="lt-LT" sz="1400" dirty="0"/>
              <a:t> turinio prodiuserių ir/ ar kitų meno </a:t>
            </a:r>
            <a:r>
              <a:rPr lang="lt-LT" sz="1400" dirty="0" err="1"/>
              <a:t>kūrėju</a:t>
            </a:r>
            <a:r>
              <a:rPr lang="lt-LT" sz="1400" dirty="0"/>
              <a:t>̨ </a:t>
            </a:r>
            <a:r>
              <a:rPr lang="lt-LT" sz="1400" dirty="0" err="1"/>
              <a:t>gebėjimai</a:t>
            </a:r>
            <a:r>
              <a:rPr lang="lt-LT" sz="1400" dirty="0"/>
              <a:t>, ugdomi </a:t>
            </a:r>
            <a:r>
              <a:rPr lang="lt-LT" sz="1400" dirty="0" err="1"/>
              <a:t>ju</a:t>
            </a:r>
            <a:r>
              <a:rPr lang="lt-LT" sz="1400" dirty="0"/>
              <a:t>̨ projektų valdymo ir/ ar </a:t>
            </a:r>
            <a:r>
              <a:rPr lang="lt-LT" sz="1400" dirty="0" err="1"/>
              <a:t>verslumo</a:t>
            </a:r>
            <a:r>
              <a:rPr lang="lt-LT" sz="1400" dirty="0"/>
              <a:t> </a:t>
            </a:r>
            <a:r>
              <a:rPr lang="lt-LT" sz="1400" dirty="0" err="1"/>
              <a:t>įgūdžiai</a:t>
            </a:r>
            <a:r>
              <a:rPr lang="lt-LT" sz="1400" dirty="0" smtClean="0"/>
              <a:t>.</a:t>
            </a:r>
          </a:p>
          <a:p>
            <a:r>
              <a:rPr lang="lt-LT" sz="1400" dirty="0"/>
              <a:t>Projekto metu bus pristatomas bibliotekos priestatas , sutvarkius ir išplėtus patalpas bus užtikrintas lankytojų saugumas, kultūrinių paslaugų prieinamumas (sutvarkyta infrastruktūra bus pritaikyta neįgaliems asmenims) bei kokybė, taip pat bus patenkinti bendradarbiavimo ir bendravimo sociokultūrinėje erdvėje tarp visų tikslinės grupės atstovų ir jų grupių </a:t>
            </a:r>
            <a:r>
              <a:rPr lang="lt-LT" sz="1400" dirty="0" smtClean="0"/>
              <a:t>poreikiai. Bus </a:t>
            </a:r>
            <a:r>
              <a:rPr lang="lt-LT" sz="1400" dirty="0"/>
              <a:t>įrengta konferencijų salė dėl ko atsivers galimybė rengti krašto paveldą, literatūrą populiarinančius profesionalius renginius, organizuoti konferencijas, rengti susitikimus su kraštiečiais ir kt. kultūrines iniciatyvas, įrengta meno galeriją. </a:t>
            </a:r>
          </a:p>
        </p:txBody>
      </p:sp>
    </p:spTree>
    <p:extLst>
      <p:ext uri="{BB962C8B-B14F-4D97-AF65-F5344CB8AC3E}">
        <p14:creationId xmlns:p14="http://schemas.microsoft.com/office/powerpoint/2010/main" val="376829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7"/>
          <p:cNvSpPr>
            <a:spLocks noGrp="1"/>
          </p:cNvSpPr>
          <p:nvPr>
            <p:ph type="title"/>
          </p:nvPr>
        </p:nvSpPr>
        <p:spPr/>
        <p:txBody>
          <a:bodyPr>
            <a:normAutofit fontScale="90000"/>
          </a:bodyPr>
          <a:lstStyle/>
          <a:p>
            <a:r>
              <a:rPr lang="lt-LT" dirty="0" smtClean="0"/>
              <a:t>Situacija su projekto įgyvendinimu (kas šiuo metu vykdoma, kas jau įvykę)</a:t>
            </a:r>
            <a:endParaRPr lang="en-US" dirty="0"/>
          </a:p>
        </p:txBody>
      </p:sp>
      <p:sp>
        <p:nvSpPr>
          <p:cNvPr id="9" name="Teksto vietos rezervavimo ženklas 8"/>
          <p:cNvSpPr>
            <a:spLocks noGrp="1"/>
          </p:cNvSpPr>
          <p:nvPr>
            <p:ph type="body" sz="quarter" idx="10"/>
          </p:nvPr>
        </p:nvSpPr>
        <p:spPr/>
        <p:txBody>
          <a:bodyPr/>
          <a:lstStyle/>
          <a:p>
            <a:r>
              <a:rPr lang="lt-LT" dirty="0" smtClean="0"/>
              <a:t>Parengta projekto parengiamoji dokumentacija.</a:t>
            </a:r>
          </a:p>
          <a:p>
            <a:r>
              <a:rPr lang="lt-LT" dirty="0" smtClean="0"/>
              <a:t>Parengtas techninis projektas </a:t>
            </a:r>
            <a:r>
              <a:rPr lang="x-none" smtClean="0"/>
              <a:t>„Rokiškio rajono savivaldybės </a:t>
            </a:r>
            <a:r>
              <a:rPr lang="lt-LT" dirty="0" smtClean="0"/>
              <a:t>J</a:t>
            </a:r>
            <a:r>
              <a:rPr lang="x-none" smtClean="0"/>
              <a:t>uozo </a:t>
            </a:r>
            <a:r>
              <a:rPr lang="lt-LT" dirty="0" smtClean="0"/>
              <a:t>K</a:t>
            </a:r>
            <a:r>
              <a:rPr lang="x-none" smtClean="0"/>
              <a:t>eliuočio viešosios bibliotekos pastato </a:t>
            </a:r>
            <a:r>
              <a:rPr lang="lt-LT" dirty="0" smtClean="0"/>
              <a:t>R</a:t>
            </a:r>
            <a:r>
              <a:rPr lang="x-none" smtClean="0"/>
              <a:t>okiškyje, </a:t>
            </a:r>
            <a:r>
              <a:rPr lang="lt-LT" dirty="0" smtClean="0"/>
              <a:t>N</a:t>
            </a:r>
            <a:r>
              <a:rPr lang="x-none" smtClean="0"/>
              <a:t>epriklausomybės a. 16, rekonstravimas, pristatant priestatą bei kiemo statinių paprastasis remontas“ </a:t>
            </a:r>
            <a:r>
              <a:rPr lang="lt-LT" dirty="0" smtClean="0"/>
              <a:t>;</a:t>
            </a:r>
          </a:p>
          <a:p>
            <a:r>
              <a:rPr lang="lt-LT" dirty="0" smtClean="0"/>
              <a:t>Atlikta techninio projekto ekspertizė;</a:t>
            </a:r>
          </a:p>
          <a:p>
            <a:r>
              <a:rPr lang="lt-LT" dirty="0" smtClean="0"/>
              <a:t>Nupirkti rangos darbai ir statybos techninė priežiūra;</a:t>
            </a:r>
          </a:p>
          <a:p>
            <a:r>
              <a:rPr lang="lt-LT" dirty="0" smtClean="0"/>
              <a:t>Atlikti žvalgomieji archeologiniai tyrinėjimai;</a:t>
            </a:r>
          </a:p>
          <a:p>
            <a:r>
              <a:rPr lang="lt-LT" dirty="0" smtClean="0"/>
              <a:t>Pradėti rangos darbai. Darbų rangovas UAB „ATEA“.</a:t>
            </a:r>
          </a:p>
          <a:p>
            <a:endParaRPr lang="en-US" dirty="0"/>
          </a:p>
        </p:txBody>
      </p:sp>
    </p:spTree>
    <p:extLst>
      <p:ext uri="{BB962C8B-B14F-4D97-AF65-F5344CB8AC3E}">
        <p14:creationId xmlns:p14="http://schemas.microsoft.com/office/powerpoint/2010/main" val="125592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r>
              <a:rPr lang="lt-LT" dirty="0" smtClean="0"/>
              <a:t>Nuotraukos (gali būti prieš projekto įgyvendinimą, įgyvendinimo metu, po projekto įgyvendinimo)</a:t>
            </a:r>
            <a:endParaRPr lang="lt-LT" dirty="0"/>
          </a:p>
        </p:txBody>
      </p:sp>
      <p:pic>
        <p:nvPicPr>
          <p:cNvPr id="1026" name="Picture 2"/>
          <p:cNvPicPr>
            <a:picLocks noGrp="1" noChangeAspect="1" noChangeArrowheads="1"/>
          </p:cNvPicPr>
          <p:nvPr>
            <p:ph type="pic" sz="quarter" idx="13"/>
          </p:nvPr>
        </p:nvPicPr>
        <p:blipFill>
          <a:blip r:embed="rId2" cstate="print">
            <a:extLst>
              <a:ext uri="{28A0092B-C50C-407E-A947-70E740481C1C}">
                <a14:useLocalDpi xmlns:a14="http://schemas.microsoft.com/office/drawing/2010/main" val="0"/>
              </a:ext>
            </a:extLst>
          </a:blip>
          <a:srcRect t="1580" b="1580"/>
          <a:stretch>
            <a:fillRect/>
          </a:stretch>
        </p:blipFill>
        <p:spPr bwMode="auto">
          <a:xfrm>
            <a:off x="909014" y="1092049"/>
            <a:ext cx="4227529" cy="272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type="pic" sz="quarter" idx="15"/>
          </p:nvPr>
        </p:nvPicPr>
        <p:blipFill>
          <a:blip r:embed="rId3" cstate="print">
            <a:extLst>
              <a:ext uri="{28A0092B-C50C-407E-A947-70E740481C1C}">
                <a14:useLocalDpi xmlns:a14="http://schemas.microsoft.com/office/drawing/2010/main" val="0"/>
              </a:ext>
            </a:extLst>
          </a:blip>
          <a:srcRect t="4882" b="4882"/>
          <a:stretch>
            <a:fillRect/>
          </a:stretch>
        </p:blipFill>
        <p:spPr bwMode="auto">
          <a:xfrm>
            <a:off x="681037" y="4079018"/>
            <a:ext cx="4506599" cy="249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type="pic" sz="quarter" idx="14"/>
          </p:nvPr>
        </p:nvPicPr>
        <p:blipFill>
          <a:blip r:embed="rId4" cstate="print">
            <a:extLst>
              <a:ext uri="{28A0092B-C50C-407E-A947-70E740481C1C}">
                <a14:useLocalDpi xmlns:a14="http://schemas.microsoft.com/office/drawing/2010/main" val="0"/>
              </a:ext>
            </a:extLst>
          </a:blip>
          <a:srcRect l="16088" r="1608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278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 MIn titulinis">
  <a:themeElements>
    <a:clrScheme name="FIMIN">
      <a:dk1>
        <a:srgbClr val="827573"/>
      </a:dk1>
      <a:lt1>
        <a:srgbClr val="FFFFFF"/>
      </a:lt1>
      <a:dk2>
        <a:srgbClr val="827573"/>
      </a:dk2>
      <a:lt2>
        <a:srgbClr val="E2DDDB"/>
      </a:lt2>
      <a:accent1>
        <a:srgbClr val="2A57A3"/>
      </a:accent1>
      <a:accent2>
        <a:srgbClr val="E2DDDB"/>
      </a:accent2>
      <a:accent3>
        <a:srgbClr val="827573"/>
      </a:accent3>
      <a:accent4>
        <a:srgbClr val="E2DDDB"/>
      </a:accent4>
      <a:accent5>
        <a:srgbClr val="FFCC00"/>
      </a:accent5>
      <a:accent6>
        <a:srgbClr val="2A57A3"/>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in MIn" id="{3D01923E-6B55-45DF-A1C7-613873B7B2F0}" vid="{420D04CA-D0BA-4BA0-94CA-232FF5AB0EB0}"/>
    </a:ext>
  </a:extLst>
</a:theme>
</file>

<file path=ppt/theme/theme2.xml><?xml version="1.0" encoding="utf-8"?>
<a:theme xmlns:a="http://schemas.openxmlformats.org/drawingml/2006/main" name="Teksto skaidrė">
  <a:themeElements>
    <a:clrScheme name="FIMIN">
      <a:dk1>
        <a:srgbClr val="827573"/>
      </a:dk1>
      <a:lt1>
        <a:srgbClr val="FFFFFF"/>
      </a:lt1>
      <a:dk2>
        <a:srgbClr val="827573"/>
      </a:dk2>
      <a:lt2>
        <a:srgbClr val="E2DDDB"/>
      </a:lt2>
      <a:accent1>
        <a:srgbClr val="BFBFBF"/>
      </a:accent1>
      <a:accent2>
        <a:srgbClr val="999999"/>
      </a:accent2>
      <a:accent3>
        <a:srgbClr val="666666"/>
      </a:accent3>
      <a:accent4>
        <a:srgbClr val="2A57A3"/>
      </a:accent4>
      <a:accent5>
        <a:srgbClr val="FFCC00"/>
      </a:accent5>
      <a:accent6>
        <a:srgbClr val="6D95D9"/>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altuinė skaidr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TotalTime>
  <Words>445</Words>
  <Application>Microsoft Office PowerPoint</Application>
  <PresentationFormat>A4 formatas (210x297 mm)</PresentationFormat>
  <Paragraphs>23</Paragraphs>
  <Slides>4</Slides>
  <Notes>0</Notes>
  <HiddenSlides>0</HiddenSlides>
  <MMClips>0</MMClips>
  <ScaleCrop>false</ScaleCrop>
  <HeadingPairs>
    <vt:vector size="4" baseType="variant">
      <vt:variant>
        <vt:lpstr>Tema</vt:lpstr>
      </vt:variant>
      <vt:variant>
        <vt:i4>3</vt:i4>
      </vt:variant>
      <vt:variant>
        <vt:lpstr>Skaidrių pavadinimai</vt:lpstr>
      </vt:variant>
      <vt:variant>
        <vt:i4>4</vt:i4>
      </vt:variant>
    </vt:vector>
  </HeadingPairs>
  <TitlesOfParts>
    <vt:vector size="7" baseType="lpstr">
      <vt:lpstr>Fin MIn titulinis</vt:lpstr>
      <vt:lpstr>Teksto skaidrė</vt:lpstr>
      <vt:lpstr>Galtuinė skaidrė</vt:lpstr>
      <vt:lpstr>Rokiškio J. Keliuočio viešosios bibliotekos pastato Rokiškis, Nepriklausomybės a. 16, ir kiemo rekonstravimas bei modernizavimas ir priestato statyba“</vt:lpstr>
      <vt:lpstr>Projekto tikslas ir trumpas aprašymas</vt:lpstr>
      <vt:lpstr>Situacija su projekto įgyvendinimu (kas šiuo metu vykdoma, kas jau įvykę)</vt:lpstr>
      <vt:lpstr>Nuotraukos (gali būti prieš projekto įgyvendinimą, įgyvendinimo metu, po projekto įgyvendinimo)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Vilma Meciukoniene</cp:lastModifiedBy>
  <cp:revision>28</cp:revision>
  <dcterms:created xsi:type="dcterms:W3CDTF">2015-10-26T11:19:59Z</dcterms:created>
  <dcterms:modified xsi:type="dcterms:W3CDTF">2017-11-07T08:01:23Z</dcterms:modified>
</cp:coreProperties>
</file>